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6" r:id="rId11"/>
    <p:sldId id="264" r:id="rId12"/>
    <p:sldId id="268" r:id="rId13"/>
    <p:sldId id="269" r:id="rId14"/>
    <p:sldId id="265" r:id="rId15"/>
    <p:sldId id="267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E8D9-DED0-4724-9C26-9B689472DBE4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6EA4-1705-4498-9803-43C7FA0961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METODO SOCRATICO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00042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CHIAMA </a:t>
            </a:r>
            <a:r>
              <a:rPr lang="it-IT" sz="4400" b="1" dirty="0" smtClean="0">
                <a:solidFill>
                  <a:schemeClr val="tx1"/>
                </a:solidFill>
              </a:rPr>
              <a:t>SAPIENTI</a:t>
            </a:r>
            <a:r>
              <a:rPr lang="it-IT" sz="4400" dirty="0" smtClean="0">
                <a:solidFill>
                  <a:schemeClr val="tx1"/>
                </a:solidFill>
              </a:rPr>
              <a:t> E </a:t>
            </a:r>
            <a:r>
              <a:rPr lang="it-IT" sz="4400" b="1" dirty="0" smtClean="0">
                <a:solidFill>
                  <a:schemeClr val="tx1"/>
                </a:solidFill>
              </a:rPr>
              <a:t>LODA</a:t>
            </a:r>
            <a:r>
              <a:rPr lang="it-IT" sz="4400" dirty="0" smtClean="0">
                <a:solidFill>
                  <a:schemeClr val="tx1"/>
                </a:solidFill>
              </a:rPr>
              <a:t> I SUOI INTERLOCUTORI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357430"/>
            <a:ext cx="800105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DICE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b="1" dirty="0" smtClean="0">
                <a:solidFill>
                  <a:schemeClr val="tx1"/>
                </a:solidFill>
              </a:rPr>
              <a:t>NON SAPER NIENTE</a:t>
            </a:r>
            <a:r>
              <a:rPr lang="it-IT" sz="4400" dirty="0" smtClean="0">
                <a:solidFill>
                  <a:schemeClr val="tx1"/>
                </a:solidFill>
              </a:rPr>
              <a:t>,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ESSERE </a:t>
            </a:r>
            <a:r>
              <a:rPr lang="it-IT" sz="4400" b="1" dirty="0" smtClean="0">
                <a:solidFill>
                  <a:schemeClr val="tx1"/>
                </a:solidFill>
              </a:rPr>
              <a:t>IGNORANTE</a:t>
            </a:r>
            <a:r>
              <a:rPr lang="it-IT" sz="4400" dirty="0" smtClean="0">
                <a:solidFill>
                  <a:schemeClr val="tx1"/>
                </a:solidFill>
              </a:rPr>
              <a:t>, E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VOLER SOLO </a:t>
            </a:r>
            <a:r>
              <a:rPr lang="it-IT" sz="4400" b="1" dirty="0" smtClean="0">
                <a:solidFill>
                  <a:schemeClr val="tx1"/>
                </a:solidFill>
              </a:rPr>
              <a:t>IMPARARE</a:t>
            </a:r>
          </a:p>
        </p:txBody>
      </p:sp>
      <p:pic>
        <p:nvPicPr>
          <p:cNvPr id="21506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72074"/>
            <a:ext cx="1038225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474345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Brano tratto dall’</a:t>
            </a:r>
            <a:r>
              <a:rPr lang="it-IT" sz="2400" dirty="0" err="1" smtClean="0"/>
              <a:t>Ippia</a:t>
            </a:r>
            <a:r>
              <a:rPr lang="it-IT" sz="2400" dirty="0" smtClean="0"/>
              <a:t> minore, (372a-d - 372e): Socrate ironicamente si dichiara ignorante per mettere in evidenza l’ignoranza altrui. “Vedi </a:t>
            </a:r>
            <a:r>
              <a:rPr lang="it-IT" sz="2400" dirty="0" err="1" smtClean="0"/>
              <a:t>Ippia</a:t>
            </a:r>
            <a:r>
              <a:rPr lang="it-IT" sz="2400" dirty="0" smtClean="0"/>
              <a:t>, che dico la verità, quando dico che sono insistente nell’interrogare i sapienti? E c’è il rischio che io abbia solo questo di buono e il resto sia molto da poco: cado in errore circa la realtà, infatti, e non so mai come stanno le cose. Per me ne è una prova sufficiente che, </a:t>
            </a:r>
            <a:r>
              <a:rPr lang="it-IT" sz="2400" b="1" dirty="0" smtClean="0"/>
              <a:t>quando mi trovo con qualcuno di voi, famosi per sapienza</a:t>
            </a:r>
            <a:r>
              <a:rPr lang="it-IT" sz="2400" dirty="0" smtClean="0"/>
              <a:t>, che avete a testimoni di essa tutti i greci, </a:t>
            </a:r>
            <a:r>
              <a:rPr lang="it-IT" sz="2400" b="1" dirty="0" smtClean="0"/>
              <a:t>appaio come quello che non sa nulla</a:t>
            </a:r>
            <a:r>
              <a:rPr lang="it-IT" sz="2400" dirty="0" smtClean="0"/>
              <a:t>, perché nulla […] di ciò che pare vero a voi, pare vero anche a me. E quale </a:t>
            </a:r>
            <a:r>
              <a:rPr lang="it-IT" sz="2400" b="1" dirty="0" smtClean="0"/>
              <a:t>maggiore prova di ignoranza di quando si è in disaccordo con uomini sapienti</a:t>
            </a:r>
            <a:r>
              <a:rPr lang="it-IT" sz="2400" dirty="0" smtClean="0"/>
              <a:t>? Ma possiedo quest’unico bene meraviglioso che mi salva</a:t>
            </a:r>
            <a:r>
              <a:rPr lang="it-IT" sz="2400" b="1" dirty="0" smtClean="0"/>
              <a:t>: non mi vergogno di imparare</a:t>
            </a:r>
            <a:r>
              <a:rPr lang="it-IT" sz="2400" dirty="0" smtClean="0"/>
              <a:t>, anzi m’informo, interrogo e sono molto riconoscente a chi mi risponde e non ho mai rifiutato a nessuno la mia riconoscenza.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00042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LODA</a:t>
            </a:r>
            <a:r>
              <a:rPr lang="it-IT" sz="4400" dirty="0" smtClean="0">
                <a:solidFill>
                  <a:schemeClr val="tx1"/>
                </a:solidFill>
              </a:rPr>
              <a:t> ANCHE </a:t>
            </a:r>
            <a:r>
              <a:rPr lang="it-IT" sz="4400" b="1" dirty="0" smtClean="0">
                <a:solidFill>
                  <a:schemeClr val="tx1"/>
                </a:solidFill>
              </a:rPr>
              <a:t>LA TESI </a:t>
            </a:r>
            <a:r>
              <a:rPr lang="it-IT" sz="4400" dirty="0" smtClean="0">
                <a:solidFill>
                  <a:schemeClr val="tx1"/>
                </a:solidFill>
              </a:rPr>
              <a:t>DELL’INTERLOCUTORE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4357694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tx1"/>
                </a:solidFill>
              </a:rPr>
              <a:t>MA POI COMINCIA A FARE BREVI E INCALZANTI </a:t>
            </a:r>
            <a:r>
              <a:rPr lang="it-IT" sz="4400" b="1" dirty="0" err="1" smtClean="0">
                <a:solidFill>
                  <a:schemeClr val="tx1"/>
                </a:solidFill>
              </a:rPr>
              <a:t>DOMANDE</a:t>
            </a:r>
            <a:r>
              <a:rPr lang="it-IT" sz="4400" dirty="0" err="1" smtClean="0">
                <a:solidFill>
                  <a:schemeClr val="tx1"/>
                </a:solidFill>
              </a:rPr>
              <a:t>…</a:t>
            </a:r>
            <a:endParaRPr lang="it-IT" sz="4400" dirty="0" smtClean="0">
              <a:solidFill>
                <a:schemeClr val="tx1"/>
              </a:solidFill>
            </a:endParaRPr>
          </a:p>
        </p:txBody>
      </p:sp>
      <p:pic>
        <p:nvPicPr>
          <p:cNvPr id="17410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428868"/>
            <a:ext cx="2028825" cy="1485900"/>
          </a:xfrm>
          <a:prstGeom prst="rect">
            <a:avLst/>
          </a:prstGeom>
          <a:noFill/>
        </p:spPr>
      </p:pic>
      <p:pic>
        <p:nvPicPr>
          <p:cNvPr id="1741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9678" t="13979" r="7526" b="13978"/>
          <a:stretch>
            <a:fillRect/>
          </a:stretch>
        </p:blipFill>
        <p:spPr bwMode="auto">
          <a:xfrm>
            <a:off x="7429520" y="5500702"/>
            <a:ext cx="131360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76"/>
            <a:ext cx="4384747" cy="3286124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42910" y="1214422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INSINUA </a:t>
            </a:r>
            <a:r>
              <a:rPr lang="it-IT" sz="4400" b="1" dirty="0" smtClean="0">
                <a:solidFill>
                  <a:schemeClr val="tx1"/>
                </a:solidFill>
              </a:rPr>
              <a:t>DUBBI</a:t>
            </a:r>
            <a:r>
              <a:rPr lang="it-IT" sz="4400" dirty="0" smtClean="0">
                <a:solidFill>
                  <a:schemeClr val="tx1"/>
                </a:solidFill>
              </a:rPr>
              <a:t>, MOSTRA I </a:t>
            </a:r>
            <a:r>
              <a:rPr lang="it-IT" sz="4400" b="1" dirty="0" smtClean="0">
                <a:solidFill>
                  <a:schemeClr val="tx1"/>
                </a:solidFill>
              </a:rPr>
              <a:t>RAGIONAMENTI SCORRETTI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3857628"/>
            <a:ext cx="800105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TAFANO, TORPEDINE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785794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Brano tratto dal </a:t>
            </a:r>
            <a:r>
              <a:rPr lang="it-IT" sz="2800" i="1" dirty="0" err="1" smtClean="0"/>
              <a:t>Menone</a:t>
            </a:r>
            <a:r>
              <a:rPr lang="it-IT" sz="2800" i="1" dirty="0" smtClean="0"/>
              <a:t> </a:t>
            </a:r>
            <a:r>
              <a:rPr lang="it-IT" sz="2800" dirty="0" smtClean="0"/>
              <a:t>(79b): Socrate come la torpedine MENONE: anche prima unirmi a te, io sentivo che tu non facevi nient’altro se non essere tu stesso pieno di dubbi e rendere gli altri a loro volta in una situazione di imbarazzo. </a:t>
            </a:r>
            <a:r>
              <a:rPr lang="it-IT" sz="2800" b="1" dirty="0" smtClean="0"/>
              <a:t>E ora, mi pare, mi streghi, mi ammali, mi incanti assolutamente, a tal punto che sono anch'io pieno di dubbi.</a:t>
            </a:r>
            <a:r>
              <a:rPr lang="it-IT" sz="2800" dirty="0" smtClean="0"/>
              <a:t> E mi sembri, se è permesso schernirti un po’, essere assolutamente uguale nell'aspetto e nelle altre cose a quella piatta </a:t>
            </a:r>
            <a:r>
              <a:rPr lang="it-IT" sz="2800" b="1" dirty="0" smtClean="0"/>
              <a:t>torpedine di mare; infatti quella fa addormentare ogni volta che qualcuno le si avvicini e la tocchi</a:t>
            </a:r>
            <a:r>
              <a:rPr lang="it-IT" sz="2800" dirty="0" smtClean="0"/>
              <a:t>, e mi sembra che tu abbia qualcosa di simile. Infatti io sono veramente ipnotizzato nell'animo e nella parola e non so che cosa risponderti.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42910" y="500042"/>
            <a:ext cx="800105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</a:rPr>
              <a:t>SO </a:t>
            </a:r>
            <a:r>
              <a:rPr lang="it-IT" sz="6000" b="1" dirty="0" err="1" smtClean="0">
                <a:solidFill>
                  <a:schemeClr val="bg1"/>
                </a:solidFill>
              </a:rPr>
              <a:t>DI</a:t>
            </a:r>
            <a:r>
              <a:rPr lang="it-IT" sz="6000" b="1" dirty="0" smtClean="0">
                <a:solidFill>
                  <a:schemeClr val="bg1"/>
                </a:solidFill>
              </a:rPr>
              <a:t> NON SAPERE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357430"/>
            <a:ext cx="800105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ORACOLO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DELFI: 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“</a:t>
            </a:r>
            <a:r>
              <a:rPr lang="it-IT" sz="4400" b="1" dirty="0" smtClean="0">
                <a:solidFill>
                  <a:schemeClr val="tx1"/>
                </a:solidFill>
              </a:rPr>
              <a:t>SOCRATE È IL PIÙ SAPIENTE DEGLI UOMINI</a:t>
            </a:r>
            <a:r>
              <a:rPr lang="it-IT" sz="44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000108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INTERROGA</a:t>
            </a:r>
            <a:r>
              <a:rPr lang="it-IT" sz="4400" dirty="0" smtClean="0">
                <a:solidFill>
                  <a:schemeClr val="tx1"/>
                </a:solidFill>
              </a:rPr>
              <a:t> I “PIU’ SAPIENTI” ATENIESI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786190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ESSI </a:t>
            </a:r>
            <a:r>
              <a:rPr lang="it-IT" sz="4400" b="1" dirty="0" smtClean="0">
                <a:solidFill>
                  <a:schemeClr val="tx1"/>
                </a:solidFill>
              </a:rPr>
              <a:t>CREDONO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SAPERE, E NON SANNO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8596" y="3429000"/>
            <a:ext cx="8001056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SOCRATE E’ PIU’ SAPIENTE: ALMENO NON CREDE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smtClean="0">
                <a:solidFill>
                  <a:schemeClr val="tx1"/>
                </a:solidFill>
              </a:rPr>
              <a:t> SAPERE, DUNQUE PUO’ RICERCARE IL SAPERE</a:t>
            </a:r>
            <a:endParaRPr lang="it-IT" sz="44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8100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642918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 smtClean="0"/>
              <a:t>“Che cosa dunque vuol dire il dio quando dice ch’io sono il più sapiente degli uomini? Certo non mente; perché non può mentire". - E per lungo tempo rimasi in questa incertezza, che cosa mai il dio volesse dire. Finalmente, sebbene assai contro voglia, mi misi a farne ricerca, in questo modo. Andai da </a:t>
            </a:r>
            <a:r>
              <a:rPr lang="it-IT" sz="2000" b="1" i="1" dirty="0" smtClean="0"/>
              <a:t>uno</a:t>
            </a:r>
            <a:r>
              <a:rPr lang="it-IT" sz="2000" i="1" dirty="0" smtClean="0"/>
              <a:t> di [c] quelli che hanno </a:t>
            </a:r>
            <a:r>
              <a:rPr lang="it-IT" sz="2000" b="1" i="1" dirty="0" smtClean="0"/>
              <a:t>fama di essere sapienti</a:t>
            </a:r>
            <a:r>
              <a:rPr lang="it-IT" sz="2000" i="1" dirty="0" smtClean="0"/>
              <a:t>, pensando che solamente così avrei potuto smentire l’oracolo[…]: "Ecco, questo qui è più sapiente di me, e tu dicevi che ero io". - Mentre dunque io stavo esaminando costui, - il nome non c’è bisogno ve lo dica, o Ateniesi; vi basti che era uno dei nostri </a:t>
            </a:r>
            <a:r>
              <a:rPr lang="it-IT" sz="2000" b="1" i="1" dirty="0" smtClean="0"/>
              <a:t>uomini politici </a:t>
            </a:r>
            <a:r>
              <a:rPr lang="it-IT" sz="2000" i="1" dirty="0" smtClean="0"/>
              <a:t>questo tale con cui, esaminandolo e ragionandoci insieme, feci l’esperimento che sto per raccontarvi; - ebbene, questo brav’uomo mi parve, sì, che avesse l’aria, agli occhi degli altri e </a:t>
            </a:r>
            <a:r>
              <a:rPr lang="it-IT" sz="2000" b="1" i="1" dirty="0" smtClean="0"/>
              <a:t>particolarmente di se stesso, di essere sapiente</a:t>
            </a:r>
            <a:r>
              <a:rPr lang="it-IT" sz="2000" i="1" dirty="0" smtClean="0"/>
              <a:t>, ma in realtà non lo fosse; e allora </a:t>
            </a:r>
            <a:r>
              <a:rPr lang="it-IT" sz="2000" b="1" i="1" dirty="0" smtClean="0"/>
              <a:t>mi provai a farglielo capire</a:t>
            </a:r>
            <a:r>
              <a:rPr lang="it-IT" sz="2000" i="1" dirty="0" smtClean="0"/>
              <a:t>, che [d] credeva essere sapiente, ma non lo era. E così, da quel momento, non solo fui odiato da lui, ma anche da molti di coloro che erano lì presenti. E, andandomene via, dovetti concludere che veramente di quest’uomo </a:t>
            </a:r>
            <a:r>
              <a:rPr lang="it-IT" sz="2000" b="1" i="1" dirty="0" smtClean="0"/>
              <a:t>ero più sapiente io: in questo senso, che l’uno e l’altro di noi due poteva pur darsi non sapesse niente né di buono, né di bello; ma costui credeva di sapere e non sapeva, io invece, come lui non sapevo nulla, ma neanche credevo di sapere</a:t>
            </a:r>
            <a:r>
              <a:rPr lang="it-IT" sz="2000" i="1" dirty="0" smtClean="0"/>
              <a:t>”.</a:t>
            </a:r>
            <a:endParaRPr lang="it-IT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580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42910" y="4000504"/>
            <a:ext cx="80010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NON </a:t>
            </a:r>
            <a:r>
              <a:rPr lang="it-IT" sz="4400" dirty="0" err="1" smtClean="0">
                <a:solidFill>
                  <a:schemeClr val="tx1"/>
                </a:solidFill>
              </a:rPr>
              <a:t>CI</a:t>
            </a:r>
            <a:r>
              <a:rPr lang="it-IT" sz="4400" dirty="0" smtClean="0">
                <a:solidFill>
                  <a:schemeClr val="tx1"/>
                </a:solidFill>
              </a:rPr>
              <a:t> SI FANNO MOLTI AMICI, COSI’…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9"/>
            <a:ext cx="9144021" cy="514351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it-IT" dirty="0" smtClean="0"/>
              <a:t>METODO DIALETTICO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57356" y="3929066"/>
            <a:ext cx="500066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Socrate 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</a:t>
            </a:r>
            <a:r>
              <a:rPr lang="it-IT" sz="3600" dirty="0" smtClean="0"/>
              <a:t> con tutti (CONFILOSOFARE)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PARTE COSTRUTTIVA DEL METODO SOCRATICO: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LA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MAIEUTICA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ARTE </a:t>
            </a:r>
            <a:r>
              <a:rPr lang="it-IT" sz="4400" b="1" dirty="0" smtClean="0">
                <a:solidFill>
                  <a:schemeClr val="tx1"/>
                </a:solidFill>
              </a:rPr>
              <a:t>OSTETRICA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3429000"/>
            <a:ext cx="8001056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SOCRATE: “FACCIO LO STESSO MESTIERE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MIA </a:t>
            </a:r>
            <a:r>
              <a:rPr lang="it-IT" sz="4400" dirty="0" err="1" smtClean="0">
                <a:solidFill>
                  <a:schemeClr val="tx1"/>
                </a:solidFill>
              </a:rPr>
              <a:t>MADRE…</a:t>
            </a:r>
            <a:r>
              <a:rPr lang="it-IT" sz="4400" dirty="0" smtClean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NON FA PARTORIRE LE </a:t>
            </a:r>
            <a:r>
              <a:rPr lang="it-IT" sz="4400" dirty="0" err="1" smtClean="0">
                <a:solidFill>
                  <a:schemeClr val="tx1"/>
                </a:solidFill>
              </a:rPr>
              <a:t>DONNE…</a:t>
            </a:r>
            <a:endParaRPr lang="it-IT" sz="4400" dirty="0" smtClean="0">
              <a:solidFill>
                <a:schemeClr val="tx1"/>
              </a:solidFill>
            </a:endParaRP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FA PARTORIRE </a:t>
            </a:r>
            <a:r>
              <a:rPr lang="it-IT" sz="4400" b="1" dirty="0" smtClean="0">
                <a:solidFill>
                  <a:schemeClr val="tx1"/>
                </a:solidFill>
              </a:rPr>
              <a:t>L’ANIMA DEGLI UOMINI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ATTRAVERSO IL </a:t>
            </a:r>
            <a:r>
              <a:rPr lang="it-IT" sz="4400" b="1" dirty="0" smtClean="0">
                <a:solidFill>
                  <a:schemeClr val="tx1"/>
                </a:solidFill>
              </a:rPr>
              <a:t>DIALOGO</a:t>
            </a:r>
            <a:r>
              <a:rPr lang="it-IT" sz="4400" dirty="0" smtClean="0">
                <a:solidFill>
                  <a:schemeClr val="tx1"/>
                </a:solidFill>
              </a:rPr>
              <a:t>, </a:t>
            </a:r>
            <a:r>
              <a:rPr lang="it-IT" sz="4400" b="1" dirty="0" smtClean="0">
                <a:solidFill>
                  <a:schemeClr val="tx1"/>
                </a:solidFill>
              </a:rPr>
              <a:t>DOMANDE</a:t>
            </a:r>
            <a:r>
              <a:rPr lang="it-IT" sz="4400" dirty="0" smtClean="0">
                <a:solidFill>
                  <a:schemeClr val="tx1"/>
                </a:solidFill>
              </a:rPr>
              <a:t> BREVI, </a:t>
            </a:r>
            <a:r>
              <a:rPr lang="it-IT" sz="4400" b="1" dirty="0" smtClean="0">
                <a:solidFill>
                  <a:schemeClr val="tx1"/>
                </a:solidFill>
              </a:rPr>
              <a:t>GUIDA</a:t>
            </a:r>
            <a:r>
              <a:rPr lang="it-IT" sz="4400" dirty="0" smtClean="0">
                <a:solidFill>
                  <a:schemeClr val="tx1"/>
                </a:solidFill>
              </a:rPr>
              <a:t> IL SUO INTERLOCUTORE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CHI SONO LE CONOSCENZE A CUI SI APPRODA?</a:t>
            </a:r>
          </a:p>
          <a:p>
            <a:pPr algn="ctr"/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SOCRATE?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DEL SUO INTERLOCUTORE?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SOCRATE </a:t>
            </a:r>
            <a:r>
              <a:rPr lang="it-IT" sz="4400" b="1" dirty="0" smtClean="0">
                <a:solidFill>
                  <a:schemeClr val="tx1"/>
                </a:solidFill>
              </a:rPr>
              <a:t>FA EMERGERE </a:t>
            </a:r>
            <a:r>
              <a:rPr lang="it-IT" sz="4400" dirty="0" smtClean="0">
                <a:solidFill>
                  <a:schemeClr val="tx1"/>
                </a:solidFill>
              </a:rPr>
              <a:t>LE CONOSCENZE CHE SONO </a:t>
            </a:r>
            <a:r>
              <a:rPr lang="it-IT" sz="4400" b="1" dirty="0" smtClean="0">
                <a:solidFill>
                  <a:schemeClr val="tx1"/>
                </a:solidFill>
              </a:rPr>
              <a:t>DENTRO AL SUO INTERLOCUTORE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NON COMUNICA UNA VERITA’</a:t>
            </a:r>
          </a:p>
          <a:p>
            <a:pPr algn="ctr">
              <a:buFontTx/>
              <a:buChar char="-"/>
            </a:pPr>
            <a:r>
              <a:rPr lang="it-IT" sz="4400" dirty="0" smtClean="0">
                <a:solidFill>
                  <a:schemeClr val="tx1"/>
                </a:solidFill>
              </a:rPr>
              <a:t>SA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NON SAPERE</a:t>
            </a:r>
          </a:p>
          <a:p>
            <a:pPr algn="ctr">
              <a:buFontTx/>
              <a:buChar char="-"/>
            </a:pPr>
            <a:r>
              <a:rPr lang="it-IT" sz="4400" dirty="0" smtClean="0">
                <a:solidFill>
                  <a:schemeClr val="tx1"/>
                </a:solidFill>
              </a:rPr>
              <a:t> LA VERITA’ E’ QUALCOSA CHE SI RICERCA INSIEME, QUALCOSA SU CUI </a:t>
            </a:r>
            <a:r>
              <a:rPr lang="it-IT" sz="4400" dirty="0" err="1" smtClean="0">
                <a:solidFill>
                  <a:schemeClr val="tx1"/>
                </a:solidFill>
              </a:rPr>
              <a:t>CI</a:t>
            </a:r>
            <a:r>
              <a:rPr lang="it-IT" sz="4400" dirty="0" smtClean="0">
                <a:solidFill>
                  <a:schemeClr val="tx1"/>
                </a:solidFill>
              </a:rPr>
              <a:t> ACCORDIAMO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1857364"/>
            <a:ext cx="8001056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PER QUESTO LA SUA “MISSIONE” E’ QUELLA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b="1" dirty="0" smtClean="0">
                <a:solidFill>
                  <a:schemeClr val="tx1"/>
                </a:solidFill>
              </a:rPr>
              <a:t>ESAMINARE LE ANIME DEI GIOVANI</a:t>
            </a:r>
            <a:r>
              <a:rPr lang="it-IT" sz="4400" dirty="0" smtClean="0">
                <a:solidFill>
                  <a:schemeClr val="tx1"/>
                </a:solidFill>
              </a:rPr>
              <a:t>, PER VEDERE SE SONO </a:t>
            </a:r>
            <a:r>
              <a:rPr lang="it-IT" sz="4400" b="1" dirty="0" smtClean="0">
                <a:solidFill>
                  <a:schemeClr val="tx1"/>
                </a:solidFill>
              </a:rPr>
              <a:t>“GRAVIDE” </a:t>
            </a:r>
            <a:r>
              <a:rPr lang="it-IT" sz="4400" b="1" dirty="0" err="1" smtClean="0">
                <a:solidFill>
                  <a:schemeClr val="tx1"/>
                </a:solidFill>
              </a:rPr>
              <a:t>DI</a:t>
            </a:r>
            <a:r>
              <a:rPr lang="it-IT" sz="4400" b="1" dirty="0" smtClean="0">
                <a:solidFill>
                  <a:schemeClr val="tx1"/>
                </a:solidFill>
              </a:rPr>
              <a:t> PENSIERI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357166"/>
            <a:ext cx="81439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i="1" dirty="0" smtClean="0"/>
              <a:t>Dal </a:t>
            </a:r>
            <a:r>
              <a:rPr lang="it-IT" sz="2800" i="1" dirty="0" err="1" smtClean="0"/>
              <a:t>Teeteto</a:t>
            </a:r>
            <a:r>
              <a:rPr lang="it-IT" sz="2800" i="1" dirty="0" smtClean="0"/>
              <a:t>: </a:t>
            </a:r>
            <a:r>
              <a:rPr lang="it-IT" sz="2800" dirty="0" smtClean="0"/>
              <a:t>“Ora, la mia arte di ostetrico rassomiglia a quella delle levatrici, ma ne differisce in questo, che opera su gli uomini e non su le donne, e provvede alle anime partorienti e non ai corpi. E la più grande capacità sua è che io riesco, grazie ad essa, a capire [c] sicuramente se l’anima del giovane partorisce fantasma e menzogna, oppure se [partorisce] cosa vitale e reale. Poiché questo ho di comune con le levatrici, che anch’io </a:t>
            </a:r>
            <a:r>
              <a:rPr lang="it-IT" sz="2800" b="1" dirty="0" smtClean="0"/>
              <a:t>sono sterile </a:t>
            </a:r>
            <a:r>
              <a:rPr lang="it-IT" sz="2800" dirty="0" smtClean="0"/>
              <a:t>... di sapienza; e il </a:t>
            </a:r>
            <a:r>
              <a:rPr lang="it-IT" sz="2800" b="1" dirty="0" smtClean="0"/>
              <a:t>biasimo</a:t>
            </a:r>
            <a:r>
              <a:rPr lang="it-IT" sz="2800" dirty="0" smtClean="0"/>
              <a:t> che già tanti mi hanno fatto, che interrogo sì gli altri, ma non manifesto mai io stesso su nessuna questione il mio pensiero, ignorante come sono, è corretto. E la ragione è appunto questa, che il dio mi costringe a fare da ostetrico, ma mi vietò di generare”</a:t>
            </a:r>
            <a:endParaRPr lang="it-IT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58252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“Ora, quelli che si congiungono con me, anche in questo patiscono le stesse pene delle donne partorienti: perché </a:t>
            </a:r>
            <a:r>
              <a:rPr kumimoji="0" lang="it-IT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hanno le doglie</a:t>
            </a: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 giorno e notte sono pieni di inquietudine assai più delle donne. E la mia arte ha il potere appunto di suscitare e al tempo [b] stesso di calmare i loro dolori. […] </a:t>
            </a:r>
            <a:endParaRPr kumimoji="0" lang="it-IT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 se poi, esaminando le tue risposte, io trovi che alcuna di esse è fantasma e non verità, e te la strappo di dosso e te la butto via, tu non ti indignerai. Già molti, amico mio, hanno verso di me questo </a:t>
            </a:r>
            <a:r>
              <a:rPr kumimoji="0" lang="it-IT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malanimo</a:t>
            </a: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tanto che sono pronti addirittura a mordermi se io cerco strappar loro di dosso qualche scempiaggine; e non pensano che </a:t>
            </a:r>
            <a:r>
              <a:rPr kumimoji="0" lang="it-IT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 benevolenza </a:t>
            </a: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io faccio questo, lontani come sono dal sapere [d] che nessun dio è malevolo ad uomini; né in verità per malevolenza io faccio mai cosa simile, </a:t>
            </a:r>
            <a:r>
              <a:rPr kumimoji="0" lang="it-IT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 solo perché accettare il falso non credo sia lecito, né oscurare la verità</a:t>
            </a:r>
            <a:r>
              <a:rPr kumimoji="0" lang="it-IT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”.</a:t>
            </a:r>
            <a:endParaRPr kumimoji="0" lang="it-IT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9"/>
            <a:ext cx="9144021" cy="51435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928662" y="3071810"/>
            <a:ext cx="735811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OBIETTIVO</a:t>
            </a:r>
            <a:r>
              <a:rPr lang="it-IT" sz="3600" dirty="0" smtClean="0"/>
              <a:t>: ARRIVARE A UNA </a:t>
            </a:r>
            <a:r>
              <a:rPr lang="it-IT" sz="3600" b="1" dirty="0" smtClean="0"/>
              <a:t>DEFINIZIONE</a:t>
            </a:r>
            <a:r>
              <a:rPr lang="it-IT" sz="3600" dirty="0" smtClean="0"/>
              <a:t> DEL CONCETTO CHE SI ESAMINA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92867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DOMANDA CHIAVE: “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È…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it-IT" sz="3600" dirty="0" smtClean="0"/>
              <a:t>”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5429264"/>
            <a:ext cx="400052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ES. BELLEZZA, BONTÀ, CORAGGIO, </a:t>
            </a:r>
            <a:r>
              <a:rPr lang="it-IT" sz="2800" dirty="0" err="1" smtClean="0"/>
              <a:t>GIUSTIZIA…</a:t>
            </a:r>
            <a:endParaRPr lang="it-IT" sz="2800" dirty="0"/>
          </a:p>
        </p:txBody>
      </p:sp>
      <p:cxnSp>
        <p:nvCxnSpPr>
          <p:cNvPr id="10" name="Connettore 2 9"/>
          <p:cNvCxnSpPr>
            <a:endCxn id="8" idx="0"/>
          </p:cNvCxnSpPr>
          <p:nvPr/>
        </p:nvCxnSpPr>
        <p:spPr>
          <a:xfrm rot="16200000" flipH="1">
            <a:off x="5679289" y="439341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9"/>
            <a:ext cx="9144021" cy="51435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928662" y="3071810"/>
            <a:ext cx="73581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TUTTE LE RISPOSTE SONO MESSE ALLA PROVA, MESSE IN DUBBIO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SOCRATE COSTRINGE SE STESSO E L’INTERLOCUTORE ALLA RIFLESSIONE E ALL’ANALISI CRITICA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5429264"/>
            <a:ext cx="400052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SONO COMPRENSIBILI? VALGONO IN OGNI AMBITO? ECC.</a:t>
            </a:r>
            <a:endParaRPr lang="it-IT" sz="2800" dirty="0"/>
          </a:p>
        </p:txBody>
      </p:sp>
      <p:cxnSp>
        <p:nvCxnSpPr>
          <p:cNvPr id="10" name="Connettore 2 9"/>
          <p:cNvCxnSpPr>
            <a:endCxn id="8" idx="0"/>
          </p:cNvCxnSpPr>
          <p:nvPr/>
        </p:nvCxnSpPr>
        <p:spPr>
          <a:xfrm rot="16200000" flipH="1">
            <a:off x="5679289" y="439341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21" cy="51435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928662" y="3071810"/>
            <a:ext cx="735811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AVVICINAMENTO ALLA VERITÀ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35716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SCOPO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Fermiamoci un </a:t>
            </a:r>
            <a:r>
              <a:rPr lang="it-IT" dirty="0" err="1" smtClean="0"/>
              <a:t>attimo…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E’ corretto dire che se non so cosa sia la virtù, non posso essere virtuoso? Se non riesco a definire il coraggio, non posso essere coraggioso?</a:t>
            </a:r>
          </a:p>
          <a:p>
            <a:endParaRPr lang="it-IT" dirty="0" smtClean="0"/>
          </a:p>
          <a:p>
            <a:r>
              <a:rPr lang="it-IT" dirty="0" smtClean="0"/>
              <a:t>Un ciclista ha bisogno di conoscere la legge di gravità newtoniana? … Se state cadendo verso destra, in bicicletta, cosa fate? Sapete dirmelo?</a:t>
            </a:r>
          </a:p>
          <a:p>
            <a:endParaRPr lang="it-IT" dirty="0" smtClean="0"/>
          </a:p>
          <a:p>
            <a:r>
              <a:rPr lang="it-IT" dirty="0" smtClean="0"/>
              <a:t>DUE FORME </a:t>
            </a:r>
            <a:r>
              <a:rPr lang="it-IT" dirty="0" err="1" smtClean="0"/>
              <a:t>DI</a:t>
            </a:r>
            <a:r>
              <a:rPr lang="it-IT" dirty="0" smtClean="0"/>
              <a:t> CONOSCENZA: TEORICA E PRATICA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8662" y="500042"/>
            <a:ext cx="73581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DIALOGO SOCRATICO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1928802"/>
            <a:ext cx="22860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i="1" dirty="0" smtClean="0"/>
              <a:t>DUE PARTI</a:t>
            </a:r>
            <a:endParaRPr lang="it-IT" sz="36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5786" y="4929198"/>
            <a:ext cx="463394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PARTE COSTRUTTIVA</a:t>
            </a:r>
          </a:p>
          <a:p>
            <a:pPr algn="ctr"/>
            <a:r>
              <a:rPr lang="it-IT" sz="3600" b="1" dirty="0" smtClean="0"/>
              <a:t>- MAIEUTICA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43372" y="2928934"/>
            <a:ext cx="44291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PARTE DISTRUTTIVA</a:t>
            </a:r>
          </a:p>
          <a:p>
            <a:pPr algn="ctr"/>
            <a:r>
              <a:rPr lang="it-IT" sz="3600" b="1" dirty="0" smtClean="0"/>
              <a:t>- IRONIA</a:t>
            </a:r>
            <a:endParaRPr lang="it-IT" sz="3600" dirty="0"/>
          </a:p>
        </p:txBody>
      </p:sp>
      <p:cxnSp>
        <p:nvCxnSpPr>
          <p:cNvPr id="10" name="Connettore 1 9"/>
          <p:cNvCxnSpPr>
            <a:stCxn id="5" idx="0"/>
          </p:cNvCxnSpPr>
          <p:nvPr/>
        </p:nvCxnSpPr>
        <p:spPr>
          <a:xfrm rot="5400000" flipH="1" flipV="1">
            <a:off x="2000232" y="1571612"/>
            <a:ext cx="7143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3"/>
            <a:endCxn id="8" idx="0"/>
          </p:cNvCxnSpPr>
          <p:nvPr/>
        </p:nvCxnSpPr>
        <p:spPr>
          <a:xfrm>
            <a:off x="3500430" y="2251968"/>
            <a:ext cx="2857520" cy="6769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5" idx="2"/>
            <a:endCxn id="6" idx="0"/>
          </p:cNvCxnSpPr>
          <p:nvPr/>
        </p:nvCxnSpPr>
        <p:spPr>
          <a:xfrm rot="16200000" flipH="1">
            <a:off x="1553058" y="3379496"/>
            <a:ext cx="2354065" cy="7453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357422" y="428604"/>
            <a:ext cx="44291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PARTE DISTRUTTIVA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43306" y="3929066"/>
            <a:ext cx="442915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</a:rPr>
              <a:t>IRONIA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500562" y="3000372"/>
            <a:ext cx="4429156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DIRE IL CONTRARIO </a:t>
            </a:r>
            <a:r>
              <a:rPr lang="it-IT" sz="4400" dirty="0" err="1" smtClean="0">
                <a:solidFill>
                  <a:schemeClr val="tx1"/>
                </a:solidFill>
              </a:rPr>
              <a:t>DI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CiÒ</a:t>
            </a:r>
            <a:r>
              <a:rPr lang="it-IT" sz="4400" dirty="0" smtClean="0">
                <a:solidFill>
                  <a:schemeClr val="tx1"/>
                </a:solidFill>
              </a:rPr>
              <a:t> CHE SI  INTENDE AFFERMARE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1369</Words>
  <Application>Microsoft Office PowerPoint</Application>
  <PresentationFormat>Presentazione su schermo (4:3)</PresentationFormat>
  <Paragraphs>60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METODO SOCRATICO</vt:lpstr>
      <vt:lpstr>METODO DIALETTICO</vt:lpstr>
      <vt:lpstr>Diapositiva 3</vt:lpstr>
      <vt:lpstr>Diapositiva 4</vt:lpstr>
      <vt:lpstr>Diapositiva 5</vt:lpstr>
      <vt:lpstr>Fermiamoci un attimo…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SOCRATICO</dc:title>
  <dc:creator>simone.dell@libero.it</dc:creator>
  <cp:lastModifiedBy>simone.dell@libero.it</cp:lastModifiedBy>
  <cp:revision>7</cp:revision>
  <dcterms:created xsi:type="dcterms:W3CDTF">2020-12-12T09:33:18Z</dcterms:created>
  <dcterms:modified xsi:type="dcterms:W3CDTF">2022-06-14T08:47:36Z</dcterms:modified>
</cp:coreProperties>
</file>